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560" r:id="rId4"/>
    <p:sldId id="561" r:id="rId5"/>
    <p:sldId id="261" r:id="rId6"/>
    <p:sldId id="320" r:id="rId7"/>
    <p:sldId id="522" r:id="rId8"/>
    <p:sldId id="343" r:id="rId9"/>
    <p:sldId id="325" r:id="rId10"/>
    <p:sldId id="323" r:id="rId11"/>
    <p:sldId id="321" r:id="rId12"/>
    <p:sldId id="318" r:id="rId13"/>
    <p:sldId id="316" r:id="rId14"/>
    <p:sldId id="314" r:id="rId15"/>
    <p:sldId id="327" r:id="rId16"/>
    <p:sldId id="330" r:id="rId17"/>
    <p:sldId id="332" r:id="rId18"/>
    <p:sldId id="335" r:id="rId19"/>
    <p:sldId id="337" r:id="rId20"/>
    <p:sldId id="339" r:id="rId21"/>
    <p:sldId id="310" r:id="rId22"/>
    <p:sldId id="344" r:id="rId23"/>
    <p:sldId id="346" r:id="rId24"/>
    <p:sldId id="348" r:id="rId25"/>
    <p:sldId id="350" r:id="rId26"/>
    <p:sldId id="352" r:id="rId27"/>
    <p:sldId id="354" r:id="rId28"/>
    <p:sldId id="356" r:id="rId29"/>
    <p:sldId id="358" r:id="rId30"/>
    <p:sldId id="360" r:id="rId31"/>
    <p:sldId id="362" r:id="rId32"/>
    <p:sldId id="364" r:id="rId33"/>
    <p:sldId id="366" r:id="rId34"/>
    <p:sldId id="368" r:id="rId35"/>
    <p:sldId id="470" r:id="rId36"/>
    <p:sldId id="370" r:id="rId37"/>
    <p:sldId id="371" r:id="rId38"/>
    <p:sldId id="373" r:id="rId39"/>
    <p:sldId id="375" r:id="rId40"/>
    <p:sldId id="377" r:id="rId41"/>
    <p:sldId id="379" r:id="rId42"/>
    <p:sldId id="381" r:id="rId43"/>
    <p:sldId id="383" r:id="rId44"/>
    <p:sldId id="385" r:id="rId45"/>
    <p:sldId id="387" r:id="rId46"/>
    <p:sldId id="389" r:id="rId47"/>
    <p:sldId id="391" r:id="rId48"/>
    <p:sldId id="393" r:id="rId49"/>
    <p:sldId id="472" r:id="rId50"/>
    <p:sldId id="395" r:id="rId51"/>
    <p:sldId id="480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20" r:id="rId65"/>
    <p:sldId id="495" r:id="rId66"/>
    <p:sldId id="497" r:id="rId67"/>
    <p:sldId id="498" r:id="rId68"/>
    <p:sldId id="499" r:id="rId69"/>
    <p:sldId id="500" r:id="rId70"/>
    <p:sldId id="501" r:id="rId71"/>
    <p:sldId id="502" r:id="rId72"/>
    <p:sldId id="503" r:id="rId73"/>
    <p:sldId id="504" r:id="rId74"/>
    <p:sldId id="505" r:id="rId75"/>
    <p:sldId id="506" r:id="rId76"/>
    <p:sldId id="507" r:id="rId77"/>
    <p:sldId id="476" r:id="rId78"/>
    <p:sldId id="445" r:id="rId79"/>
    <p:sldId id="508" r:id="rId80"/>
    <p:sldId id="510" r:id="rId81"/>
    <p:sldId id="511" r:id="rId82"/>
    <p:sldId id="512" r:id="rId83"/>
    <p:sldId id="513" r:id="rId84"/>
    <p:sldId id="514" r:id="rId85"/>
    <p:sldId id="515" r:id="rId86"/>
    <p:sldId id="516" r:id="rId87"/>
    <p:sldId id="517" r:id="rId88"/>
    <p:sldId id="518" r:id="rId89"/>
    <p:sldId id="519" r:id="rId90"/>
    <p:sldId id="520" r:id="rId91"/>
    <p:sldId id="478" r:id="rId92"/>
    <p:sldId id="521" r:id="rId93"/>
    <p:sldId id="523" r:id="rId94"/>
    <p:sldId id="529" r:id="rId95"/>
    <p:sldId id="524" r:id="rId96"/>
    <p:sldId id="525" r:id="rId97"/>
    <p:sldId id="527" r:id="rId98"/>
    <p:sldId id="526" r:id="rId99"/>
    <p:sldId id="528" r:id="rId100"/>
    <p:sldId id="530" r:id="rId101"/>
    <p:sldId id="531" r:id="rId102"/>
    <p:sldId id="532" r:id="rId103"/>
    <p:sldId id="533" r:id="rId104"/>
    <p:sldId id="534" r:id="rId105"/>
    <p:sldId id="535" r:id="rId106"/>
    <p:sldId id="536" r:id="rId107"/>
    <p:sldId id="537" r:id="rId108"/>
    <p:sldId id="538" r:id="rId109"/>
    <p:sldId id="539" r:id="rId110"/>
    <p:sldId id="540" r:id="rId111"/>
    <p:sldId id="541" r:id="rId112"/>
    <p:sldId id="542" r:id="rId113"/>
    <p:sldId id="543" r:id="rId114"/>
    <p:sldId id="544" r:id="rId115"/>
    <p:sldId id="545" r:id="rId116"/>
    <p:sldId id="546" r:id="rId117"/>
    <p:sldId id="547" r:id="rId118"/>
    <p:sldId id="548" r:id="rId119"/>
    <p:sldId id="549" r:id="rId120"/>
    <p:sldId id="550" r:id="rId121"/>
    <p:sldId id="551" r:id="rId122"/>
    <p:sldId id="552" r:id="rId123"/>
    <p:sldId id="553" r:id="rId124"/>
    <p:sldId id="554" r:id="rId125"/>
    <p:sldId id="555" r:id="rId126"/>
    <p:sldId id="556" r:id="rId127"/>
    <p:sldId id="557" r:id="rId128"/>
    <p:sldId id="558" r:id="rId129"/>
    <p:sldId id="559" r:id="rId130"/>
    <p:sldId id="562" r:id="rId131"/>
    <p:sldId id="563" r:id="rId132"/>
    <p:sldId id="313" r:id="rId1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于婧" initials="于婧" lastIdx="1" clrIdx="0">
    <p:extLst>
      <p:ext uri="{19B8F6BF-5375-455C-9EA6-DF929625EA0E}">
        <p15:presenceInfo xmlns:p15="http://schemas.microsoft.com/office/powerpoint/2012/main" userId="于婧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FFFFCC"/>
    <a:srgbClr val="FFFF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85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70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87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47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28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33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49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70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3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56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6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C3ACE-5A5A-42F9-A4BF-7B7759D431AA}" type="datetimeFigureOut">
              <a:rPr lang="zh-CN" altLang="en-US" smtClean="0"/>
              <a:t>2025/3/3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115E4-214F-4AF4-8968-5A21BD21B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13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711" y="2218848"/>
            <a:ext cx="8229600" cy="11430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Research Progress Report</a:t>
            </a:r>
            <a:endParaRPr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01534" y="6272175"/>
            <a:ext cx="2844800" cy="365125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2/14/2025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993" y="6179688"/>
            <a:ext cx="1533067" cy="55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1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-1.5641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61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025149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Sa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273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-0.9946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-42116"/>
            <a:ext cx="10058400" cy="69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567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-1.4464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541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-1.3559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444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-2.1694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924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Analysis– Sa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2526398"/>
            <a:ext cx="831648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089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97527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563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-0.3507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21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-0.4212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870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-0.0692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3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-2.2057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55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-0.1364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621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Analysis– M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2534710"/>
            <a:ext cx="831648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119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025149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847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-0.9207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518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-1.3531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845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-1.0370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55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-1.8337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09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Analysis– I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"/>
          <a:stretch/>
        </p:blipFill>
        <p:spPr>
          <a:xfrm>
            <a:off x="1940861" y="2534712"/>
            <a:ext cx="831027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576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016837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5213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-0.1608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9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116" y="0"/>
            <a:ext cx="10221884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-1.8133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1410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-0.2702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270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0.005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-0.1503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098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-0.0839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647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Analysis</a:t>
            </a:r>
            <a:r>
              <a:rPr lang="zh-CN" altLang="en-US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– Cu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"/>
          <a:stretch/>
        </p:blipFill>
        <p:spPr>
          <a:xfrm>
            <a:off x="1943242" y="2535925"/>
            <a:ext cx="8305515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705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983586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Ag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5852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-0.7692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14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-0.8546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547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0.005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-0.6013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038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-0.5061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203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Analysis– Ag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94" y="2556099"/>
            <a:ext cx="832601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5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0"/>
            <a:ext cx="1023850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-1.8644 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7260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2891" y="1208074"/>
            <a:ext cx="10515600" cy="55445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1. Ag	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Long-Term: The best </a:t>
            </a:r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was achieved using HV5 - HV30 (2.1639), but it had a high max drawdown (-0.8546).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Short-Term: </a:t>
            </a:r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varied based on frequency, with HV10 - HV30 (60min) yielding the highest </a:t>
            </a:r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(1.3636), but a high max drawdown (-1.9488)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Observation: Short-term trading increases trade frequency and also drawdown risk. HV10 - HV30 (60min) is the best-performing short-term strategy.</a:t>
            </a:r>
          </a:p>
          <a:p>
            <a:endParaRPr lang="en-US" altLang="zh-CN" sz="11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 Cu	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Long-Term: The best strategy was HV5 - HV30 (1.3427 </a:t>
            </a:r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).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Short-Term: HV10 - HV20 (30min) had the highest </a:t>
            </a:r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(0.9855), while HV10 - HV30 (120min) performed well in </a:t>
            </a:r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PoT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% (0.9266).	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Observation: Short-term strategies had lower overall profits but performed better in </a:t>
            </a:r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PoT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%. HV10 - HV20 (30min) was the best in short-term.</a:t>
            </a:r>
          </a:p>
          <a:p>
            <a:endParaRPr lang="en-US" altLang="zh-CN" sz="11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3. I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Long-Term: </a:t>
            </a:r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was positive but lower, with HV5 - HV30 leading at 0.6308.	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Short-Term: Short-term strategies performed significantly worse, with negative </a:t>
            </a:r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across all timeframes.	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Observation: Iron Ore short-term strategies are not effective—drawdowns are highly negative, making long-term trading a better choice.</a:t>
            </a:r>
          </a:p>
          <a:p>
            <a:endParaRPr lang="en-US" altLang="zh-CN" sz="11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4. M	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Long-Term: The best strategy was HV5 - HV30 (0.4985).	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Short-Term: HV10 - HV20 (120min) had the best </a:t>
            </a:r>
            <a:r>
              <a:rPr lang="en-US" altLang="zh-CN" sz="11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(0.8356) and lowest drawdown (-0.2983).	</a:t>
            </a:r>
          </a:p>
          <a:p>
            <a:r>
              <a:rPr lang="en-US" altLang="zh-CN" sz="11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Observation: Unlike other commodities, M performed better in short-term strategies, particularly with HV10 - HV20 (120min).</a:t>
            </a:r>
          </a:p>
        </p:txBody>
      </p:sp>
      <p:sp>
        <p:nvSpPr>
          <p:cNvPr id="4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Overview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070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6388" y="764771"/>
            <a:ext cx="10515600" cy="3724101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Long-Term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Best performance was HV5 - HV30 (1.3225).	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Short-Term: HV10 - HV30 (30min) performed the best in short-term trading (0.9296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).	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Observation: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shows decent profitability across both strategies, but short-term trading offers better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PoT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% with lower risk.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6. Sa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Long-Term: The best performance came from HV10 - HV30 (1.5195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), but with high drawdowns (-2.1694). 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Short-Term: HV10 - HV30 (120min) had a much higher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(2.5907), outperforming long-term strategies.	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Observation: Sa benefits from short-term trading, especially at the 120min interval.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Overall Insights	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safer trading, M and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show lower drawdowns in short-term trading.	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aggressive traders, Sa short-term (120min) far outperforms long-term trading.	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 is best suited for long-term since short-term trading shows significant losses.	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Short-term trading is ideal for M and Sa, as they showed the best returns with manageable drawdowns.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r="120"/>
          <a:stretch/>
        </p:blipFill>
        <p:spPr>
          <a:xfrm>
            <a:off x="1047404" y="4990059"/>
            <a:ext cx="10016836" cy="12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741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16711" y="2218848"/>
            <a:ext cx="82296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Thanks For Listening</a:t>
            </a:r>
            <a:endParaRPr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4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70" y="0"/>
            <a:ext cx="10122130" cy="6858000"/>
          </a:xfrm>
        </p:spPr>
      </p:pic>
      <p:sp>
        <p:nvSpPr>
          <p:cNvPr id="5" name="文本框 4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-1.8427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8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-1.1722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-1.1659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86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-1.1694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99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-1.2198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9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-1.9488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4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218" y="1903615"/>
            <a:ext cx="9263563" cy="418098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Evaluate HV mean reversion strategy. Use short-term HV - long-term HV (e.g., HV5 - HV20) as a signal to predict ATM volatility movements.	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Compare different HV parameters (HV5, 10, 20, 30).	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Compare short-term vs. long-term trading.	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Compare different trade intervals (30, 60, 120 minutes) in short-term trading.	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Analyze the impact on different assets (M, CU, AG, SA, I, SC).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标题 4"/>
          <p:cNvSpPr txBox="1">
            <a:spLocks/>
          </p:cNvSpPr>
          <p:nvPr/>
        </p:nvSpPr>
        <p:spPr>
          <a:xfrm>
            <a:off x="609600" y="353008"/>
            <a:ext cx="10972800" cy="113588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CN" sz="40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Research Objectives</a:t>
            </a:r>
          </a:p>
        </p:txBody>
      </p:sp>
    </p:spTree>
    <p:extLst>
      <p:ext uri="{BB962C8B-B14F-4D97-AF65-F5344CB8AC3E}">
        <p14:creationId xmlns:p14="http://schemas.microsoft.com/office/powerpoint/2010/main" val="1241436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-2.0148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9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宋体" panose="02010600040101010101" pitchFamily="2" charset="-122"/>
                <a:cs typeface="Times New Roman" panose="02020603050405020304" pitchFamily="18" charset="0"/>
              </a:rPr>
              <a:t>Analysis– Ag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宋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10"/>
          <a:stretch/>
        </p:blipFill>
        <p:spPr>
          <a:xfrm>
            <a:off x="1167245" y="1832297"/>
            <a:ext cx="9857509" cy="2606697"/>
          </a:xfrm>
        </p:spPr>
      </p:pic>
    </p:spTree>
    <p:extLst>
      <p:ext uri="{BB962C8B-B14F-4D97-AF65-F5344CB8AC3E}">
        <p14:creationId xmlns:p14="http://schemas.microsoft.com/office/powerpoint/2010/main" val="1462030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991898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036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-0.7622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96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-1.0674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08" y="0"/>
            <a:ext cx="1010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71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-0.8975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19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-1.0017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7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-0.8900 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-1.1831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74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0.005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-1.1722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02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12634" y="1536970"/>
            <a:ext cx="9210502" cy="479752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Calculate implied volatility (imp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vol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using BSM model: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Select the nearest-month contract as the primary contract and roll over three days before expiration. Data is taken from daily tick 14:56-14:57.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Key variables:	</a:t>
            </a:r>
          </a:p>
          <a:p>
            <a:pPr lvl="3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C/P: Mid-price of the option	</a:t>
            </a:r>
          </a:p>
          <a:p>
            <a:pPr lvl="3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T: (Expiration date - trade date) / Total trading days in a year	</a:t>
            </a:r>
          </a:p>
          <a:p>
            <a:pPr lvl="3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S: Mid-price of the futures</a:t>
            </a:r>
          </a:p>
          <a:p>
            <a:pPr lvl="3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K: Two closest strike prices around the futures price (K1 ≤ S ≤ K2)	</a:t>
            </a:r>
          </a:p>
          <a:p>
            <a:pPr lvl="3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r: 0</a:t>
            </a:r>
          </a:p>
          <a:p>
            <a:pPr lvl="3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  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atm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vol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36"/>
          <a:stretch/>
        </p:blipFill>
        <p:spPr>
          <a:xfrm>
            <a:off x="2807423" y="2168911"/>
            <a:ext cx="2195019" cy="565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t="40221" r="6911"/>
          <a:stretch/>
        </p:blipFill>
        <p:spPr>
          <a:xfrm>
            <a:off x="5360491" y="2006986"/>
            <a:ext cx="2403645" cy="10638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56" y="5822371"/>
            <a:ext cx="3185677" cy="588125"/>
          </a:xfrm>
          <a:prstGeom prst="rect">
            <a:avLst/>
          </a:prstGeom>
        </p:spPr>
      </p:pic>
      <p:sp>
        <p:nvSpPr>
          <p:cNvPr id="8" name="标题 4"/>
          <p:cNvSpPr txBox="1">
            <a:spLocks/>
          </p:cNvSpPr>
          <p:nvPr/>
        </p:nvSpPr>
        <p:spPr>
          <a:xfrm>
            <a:off x="831485" y="514877"/>
            <a:ext cx="10972800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ATM VOL Data Processing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09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0.005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-0.8586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64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0.005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-0.8586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94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-0.7326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92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-0.6007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63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0.005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-2.0148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3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Analysis– Cu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61" y="1860516"/>
            <a:ext cx="9507277" cy="2578480"/>
          </a:xfrm>
        </p:spPr>
      </p:pic>
    </p:spTree>
    <p:extLst>
      <p:ext uri="{BB962C8B-B14F-4D97-AF65-F5344CB8AC3E}">
        <p14:creationId xmlns:p14="http://schemas.microsoft.com/office/powerpoint/2010/main" val="1499370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99189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653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-3.8705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08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-4.0237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1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-3.7909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15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7825" y="1274895"/>
            <a:ext cx="8505826" cy="544691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HV I used</a:t>
            </a:r>
            <a:r>
              <a:rPr lang="zh-CN" altLang="en-US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4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Exponentially Weighted Moving Average (EMA) for HV Calculation:</a:t>
            </a:r>
          </a:p>
          <a:p>
            <a:pPr lvl="1">
              <a:lnSpc>
                <a:spcPct val="150000"/>
              </a:lnSpc>
            </a:pPr>
            <a:endParaRPr lang="en-US" altLang="zh-CN" sz="14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</a:p>
          <a:p>
            <a:pPr lvl="2">
              <a:lnSpc>
                <a:spcPct val="1500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where P is the futures closing price.	</a:t>
            </a:r>
          </a:p>
          <a:p>
            <a:pPr lvl="2">
              <a:lnSpc>
                <a:spcPct val="15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Tau values: (5, 10, 20, 30)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 place of:</a:t>
            </a:r>
          </a:p>
          <a:p>
            <a:pPr lvl="1">
              <a:lnSpc>
                <a:spcPct val="20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Traditional Equal-Weighted HV Calculation: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altLang="zh-CN" sz="14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200000"/>
              </a:lnSpc>
            </a:pP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n: (5, 10, 20, 30)</a:t>
            </a:r>
          </a:p>
          <a:p>
            <a:pPr lvl="2">
              <a:lnSpc>
                <a:spcPct val="200000"/>
              </a:lnSpc>
            </a:pPr>
            <a:r>
              <a:rPr lang="en-US" altLang="zh-CN" sz="14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2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In (Pt / Pt-1)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71" b="46598"/>
          <a:stretch/>
        </p:blipFill>
        <p:spPr>
          <a:xfrm>
            <a:off x="2790824" y="2202896"/>
            <a:ext cx="1419843" cy="443596"/>
          </a:xfrm>
          <a:prstGeom prst="rect">
            <a:avLst/>
          </a:prstGeom>
        </p:spPr>
      </p:pic>
      <p:sp>
        <p:nvSpPr>
          <p:cNvPr id="8" name="标题 4"/>
          <p:cNvSpPr txBox="1">
            <a:spLocks/>
          </p:cNvSpPr>
          <p:nvPr/>
        </p:nvSpPr>
        <p:spPr>
          <a:xfrm>
            <a:off x="609600" y="567009"/>
            <a:ext cx="10972800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HV Data Processing</a:t>
            </a:r>
            <a:endParaRPr lang="zh-CN" altLang="en-US" sz="4000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284" y="2202896"/>
            <a:ext cx="3446527" cy="5770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4" y="4609071"/>
            <a:ext cx="3373614" cy="6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13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-3.5036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29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-4.6130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16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-4.1240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10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-3.2224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34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-3.1963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33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-2.7231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5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-3.1485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65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-3.1933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4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-2.6967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0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Analysis– I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61" y="1720483"/>
            <a:ext cx="950727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5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1229" y="1521229"/>
            <a:ext cx="9582495" cy="51428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12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 position = 0</a:t>
            </a:r>
            <a:r>
              <a:rPr lang="zh-CN" altLang="en-US" sz="12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endParaRPr lang="en-US" altLang="zh-CN" sz="12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 &lt;= - (alpha+1) * step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open a long (buy) position: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position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(abs(signal)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– step * alpha)/step</a:t>
            </a:r>
          </a:p>
          <a:p>
            <a:pPr lvl="1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 &gt;= (alpha+1) * step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open a short (sell) position: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position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- (abs(signal)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– step * alpha)/step</a:t>
            </a: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 position &lt; 0:</a:t>
            </a:r>
          </a:p>
          <a:p>
            <a:pPr lvl="1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 &lt;= - step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but does not meet reversal condition, reduce short position: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position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min((abs(signal)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/step) , - positions[-1])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 signal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&lt; - (alpha+1) * step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meets reversal condition: </a:t>
            </a:r>
          </a:p>
          <a:p>
            <a:pPr lvl="3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position =  (abs(signal)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– step * alpha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/step + abs(positions[-1])</a:t>
            </a:r>
          </a:p>
          <a:p>
            <a:pPr lvl="1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&gt;= step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increase short position: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position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- abs(signal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/step</a:t>
            </a:r>
          </a:p>
          <a:p>
            <a:pPr>
              <a:lnSpc>
                <a:spcPct val="100000"/>
              </a:lnSpc>
            </a:pPr>
            <a:r>
              <a:rPr lang="en-US" altLang="zh-CN" sz="12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 position &gt; 0: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endParaRPr lang="en-US" altLang="zh-CN" sz="12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 &gt;= step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but does not meet reversal condition, reduce long position: 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position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- min((abs(signal)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/step) , positions[-1])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 signal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&gt;= (alpha+1) * step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meets reversal condition: </a:t>
            </a:r>
          </a:p>
          <a:p>
            <a:pPr lvl="3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position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 - (abs(signal)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– step * alpha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/step + abs(positions[-1])</a:t>
            </a:r>
          </a:p>
          <a:p>
            <a:pPr lvl="1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if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&lt;= - step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increase long position:</a:t>
            </a:r>
          </a:p>
          <a:p>
            <a:pPr lvl="2">
              <a:lnSpc>
                <a:spcPct val="100000"/>
              </a:lnSpc>
            </a:pP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position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abs(signal</a:t>
            </a:r>
            <a:r>
              <a:rPr lang="zh-CN" altLang="en-US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/step</a:t>
            </a:r>
          </a:p>
        </p:txBody>
      </p:sp>
      <p:sp>
        <p:nvSpPr>
          <p:cNvPr id="6" name="标题 4"/>
          <p:cNvSpPr txBox="1">
            <a:spLocks/>
          </p:cNvSpPr>
          <p:nvPr/>
        </p:nvSpPr>
        <p:spPr>
          <a:xfrm>
            <a:off x="609600" y="567009"/>
            <a:ext cx="10972800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Grid Trading Logic (Adaptive Scaling)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62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99189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525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-0.2381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46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-0.1645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90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-0.1385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21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-0.1886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15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-0.2359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56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-0.2197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9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0.005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-0.3704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9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0.005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-0.3768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17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0.005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-0.2983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0" y="5936477"/>
            <a:ext cx="12192000" cy="376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0" y="4524005"/>
            <a:ext cx="12192000" cy="359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0" y="3411222"/>
            <a:ext cx="12192001" cy="1091707"/>
          </a:xfrm>
          <a:prstGeom prst="rect">
            <a:avLst/>
          </a:prstGeom>
          <a:solidFill>
            <a:srgbClr val="FFFFCC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-2" y="560580"/>
            <a:ext cx="12192000" cy="376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-1" y="2324882"/>
            <a:ext cx="12192001" cy="1058398"/>
          </a:xfrm>
          <a:prstGeom prst="rect">
            <a:avLst/>
          </a:prstGeom>
          <a:solidFill>
            <a:srgbClr val="FFFFCC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0" y="1996878"/>
            <a:ext cx="12191999" cy="326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0" y="3391593"/>
            <a:ext cx="12191996" cy="174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0" y="3050513"/>
            <a:ext cx="12192000" cy="2762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0" y="2715700"/>
            <a:ext cx="12191999" cy="173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-4" y="1987934"/>
            <a:ext cx="12192003" cy="8944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0" y="555383"/>
            <a:ext cx="12191996" cy="3342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-4" y="922311"/>
            <a:ext cx="12192000" cy="558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1557624" y="2707512"/>
            <a:ext cx="3080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&gt;=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alpha +1) * step , open a</a:t>
            </a:r>
          </a:p>
          <a:p>
            <a:endParaRPr lang="en-US" altLang="zh-CN" sz="1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short (sell) position</a:t>
            </a:r>
            <a:endParaRPr lang="zh-CN" altLang="en-US" sz="1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786070" y="1993739"/>
            <a:ext cx="334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&gt;= step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increase short position</a:t>
            </a:r>
            <a:endParaRPr lang="zh-CN" altLang="en-US" sz="1400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38683" y="5985088"/>
            <a:ext cx="4139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&gt;= step, reduce long position/close position</a:t>
            </a:r>
            <a:endParaRPr lang="zh-CN" altLang="en-US" sz="1400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827517" y="3796302"/>
            <a:ext cx="37016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&lt; -</a:t>
            </a:r>
            <a:r>
              <a:rPr lang="zh-CN" altLang="en-US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alpha +1) * step, reverse position:  </a:t>
            </a:r>
          </a:p>
          <a:p>
            <a:endParaRPr lang="en-US" altLang="zh-CN" sz="1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open a long (buy) position</a:t>
            </a:r>
            <a:endParaRPr lang="zh-CN" altLang="en-US" sz="1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0" y="3768405"/>
            <a:ext cx="12191999" cy="2520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0" y="4149056"/>
            <a:ext cx="12192000" cy="940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-1" y="4503017"/>
            <a:ext cx="12191999" cy="463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-1" y="4873529"/>
            <a:ext cx="12192000" cy="957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7359122" y="4563784"/>
            <a:ext cx="3281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&lt;= - step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increase long position</a:t>
            </a:r>
            <a:endParaRPr lang="zh-CN" altLang="en-US" sz="1400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3" name="直接连接符 92"/>
          <p:cNvCxnSpPr/>
          <p:nvPr/>
        </p:nvCxnSpPr>
        <p:spPr>
          <a:xfrm>
            <a:off x="0" y="6306287"/>
            <a:ext cx="12192000" cy="4253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 flipV="1">
            <a:off x="-4" y="5931326"/>
            <a:ext cx="12194775" cy="12274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3797134" y="598504"/>
            <a:ext cx="4254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signal</a:t>
            </a:r>
            <a:r>
              <a:rPr lang="zh-CN" altLang="en-US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&lt;= - step, reduce short position / close position</a:t>
            </a:r>
            <a:endParaRPr lang="zh-CN" altLang="en-US" sz="1400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任意多边形 124"/>
          <p:cNvSpPr/>
          <p:nvPr/>
        </p:nvSpPr>
        <p:spPr>
          <a:xfrm>
            <a:off x="947651" y="564022"/>
            <a:ext cx="10216343" cy="5751320"/>
          </a:xfrm>
          <a:custGeom>
            <a:avLst/>
            <a:gdLst>
              <a:gd name="connsiteX0" fmla="*/ 0 w 10232967"/>
              <a:gd name="connsiteY0" fmla="*/ 2926083 h 6001792"/>
              <a:gd name="connsiteX1" fmla="*/ 2111433 w 10232967"/>
              <a:gd name="connsiteY1" fmla="*/ 3 h 6001792"/>
              <a:gd name="connsiteX2" fmla="*/ 4879571 w 10232967"/>
              <a:gd name="connsiteY2" fmla="*/ 2942709 h 6001792"/>
              <a:gd name="connsiteX3" fmla="*/ 8088284 w 10232967"/>
              <a:gd name="connsiteY3" fmla="*/ 6001792 h 6001792"/>
              <a:gd name="connsiteX4" fmla="*/ 10232967 w 10232967"/>
              <a:gd name="connsiteY4" fmla="*/ 2942709 h 600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2967" h="6001792">
                <a:moveTo>
                  <a:pt x="0" y="2926083"/>
                </a:moveTo>
                <a:cubicBezTo>
                  <a:pt x="649085" y="1461657"/>
                  <a:pt x="1298171" y="-2768"/>
                  <a:pt x="2111433" y="3"/>
                </a:cubicBezTo>
                <a:cubicBezTo>
                  <a:pt x="2924695" y="2774"/>
                  <a:pt x="3883429" y="1942411"/>
                  <a:pt x="4879571" y="2942709"/>
                </a:cubicBezTo>
                <a:cubicBezTo>
                  <a:pt x="5875713" y="3943007"/>
                  <a:pt x="7196051" y="6001792"/>
                  <a:pt x="8088284" y="6001792"/>
                </a:cubicBezTo>
                <a:cubicBezTo>
                  <a:pt x="8980517" y="6001792"/>
                  <a:pt x="9606742" y="4472250"/>
                  <a:pt x="10232967" y="2942709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125" idx="1"/>
          </p:cNvCxnSpPr>
          <p:nvPr/>
        </p:nvCxnSpPr>
        <p:spPr>
          <a:xfrm flipH="1">
            <a:off x="3042458" y="564025"/>
            <a:ext cx="13196" cy="385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549311" y="2303399"/>
            <a:ext cx="8313" cy="11055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827520" y="3411222"/>
            <a:ext cx="0" cy="1083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7290262" y="4550497"/>
            <a:ext cx="1" cy="3268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25" idx="3"/>
          </p:cNvCxnSpPr>
          <p:nvPr/>
        </p:nvCxnSpPr>
        <p:spPr>
          <a:xfrm flipV="1">
            <a:off x="9022795" y="5962612"/>
            <a:ext cx="4827" cy="352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0" y="2324881"/>
            <a:ext cx="12192000" cy="894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786071" y="2030698"/>
            <a:ext cx="0" cy="2761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04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-0.1760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08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-0.2082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9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-0.1021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22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Analysis</a:t>
            </a:r>
            <a:r>
              <a:rPr lang="zh-CN" altLang="en-US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– M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61" y="1811923"/>
            <a:ext cx="950727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9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99189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err="1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135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-1.0431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269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-0.8110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-0.7684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4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-0.8720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7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-0.6312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1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90877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Short Term Holding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5519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-0.5637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-0.8094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26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-0.5927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51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-0.6007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89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-0.5909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77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-0.5347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777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-0.7914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254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Analysis– </a:t>
            </a:r>
            <a:r>
              <a:rPr lang="en-US" altLang="zh-CN" sz="4000" dirty="0" err="1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98" y="1835578"/>
            <a:ext cx="9516803" cy="2353003"/>
          </a:xfrm>
        </p:spPr>
      </p:pic>
    </p:spTree>
    <p:extLst>
      <p:ext uri="{BB962C8B-B14F-4D97-AF65-F5344CB8AC3E}">
        <p14:creationId xmlns:p14="http://schemas.microsoft.com/office/powerpoint/2010/main" val="4063615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99189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Sa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2838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-2.4027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-1"/>
            <a:ext cx="100584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2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016837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Ag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959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-2.6268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084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-2.2641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798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0.03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-2.0749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0"/>
            <a:ext cx="10088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67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0.03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-1.4498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6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-1.6103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595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-1.0609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058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-1.5819</a:t>
            </a:r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788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-1.1991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791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-1.8102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463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60min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-1.14311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0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30min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-1.5653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"/>
          <a:stretch/>
        </p:blipFill>
        <p:spPr>
          <a:xfrm>
            <a:off x="2133600" y="0"/>
            <a:ext cx="10058400" cy="6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463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2757" y="1005840"/>
            <a:ext cx="192855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frequency = 120min 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-1.8902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590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Analysis– Sa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"/>
          <a:stretch/>
        </p:blipFill>
        <p:spPr>
          <a:xfrm>
            <a:off x="1328072" y="1836862"/>
            <a:ext cx="9511724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446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Overview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8720" y="1484803"/>
            <a:ext cx="10306396" cy="50240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AutoNum type="arabicPeriod"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Profit and Loss (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	</a:t>
            </a:r>
          </a:p>
          <a:p>
            <a:pPr>
              <a:lnSpc>
                <a:spcPct val="10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Sa market (120 min): Highest average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indicating better performance in a longer time frame.</a:t>
            </a:r>
          </a:p>
          <a:p>
            <a:pPr>
              <a:lnSpc>
                <a:spcPct val="10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 market (30 min): Lowest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showing extreme instability over short periods, leading to heavy losses in trading strategies.</a:t>
            </a:r>
          </a:p>
          <a:p>
            <a:pPr>
              <a:lnSpc>
                <a:spcPct val="10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M and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markets: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is stable and performs well in time frames longer than 60 minutes.</a:t>
            </a:r>
          </a:p>
          <a:p>
            <a:pPr>
              <a:lnSpc>
                <a:spcPct val="100000"/>
              </a:lnSpc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2. Maximum Drawdown (Risk Assessment)</a:t>
            </a:r>
          </a:p>
          <a:p>
            <a:pPr>
              <a:lnSpc>
                <a:spcPct val="10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 market (60 min): Has the highest drawdown, indicating higher trading risks, especially in shorter time periods.</a:t>
            </a:r>
          </a:p>
          <a:p>
            <a:pPr>
              <a:lnSpc>
                <a:spcPct val="100000"/>
              </a:lnSpc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 market (120 min): Has the smallest drawdown, suggesting lower risk and suitability for stable trading strategies.</a:t>
            </a:r>
          </a:p>
          <a:p>
            <a:pPr>
              <a:lnSpc>
                <a:spcPct val="100000"/>
              </a:lnSpc>
            </a:pP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and Cu markets: Have relatively low drawdowns across all time frames, demonstrating better risk control.</a:t>
            </a:r>
          </a:p>
          <a:p>
            <a:pPr>
              <a:lnSpc>
                <a:spcPct val="100000"/>
              </a:lnSpc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Overall Conclusion	</a:t>
            </a:r>
          </a:p>
          <a:p>
            <a:pPr>
              <a:lnSpc>
                <a:spcPct val="100000"/>
              </a:lnSpc>
              <a:buAutoNum type="arabicPeriod"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Best markets: Sa (120 min) and M (120 min) are the best, with the highest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moderate risk, and suitable trading frequency.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(60 min) is also stable and suitable for medium-frequency trading.	</a:t>
            </a:r>
          </a:p>
          <a:p>
            <a:pPr>
              <a:lnSpc>
                <a:spcPct val="100000"/>
              </a:lnSpc>
              <a:buAutoNum type="arabicPeriod"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High-risk markets: I (30 min) performs the worst, with the lowest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and highest drawdowns, though it has frequent trades but suffers losses. Cu (60 min) has a lower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despite a higher trading frequency, requiring strategy optimization.	</a:t>
            </a:r>
          </a:p>
          <a:p>
            <a:pPr>
              <a:lnSpc>
                <a:spcPct val="100000"/>
              </a:lnSpc>
              <a:buAutoNum type="arabicPeriod"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Optimal trading period: 120 minutes is the best time frame for most markets, providing higher 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PnL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and more stable risk control. 30-minute intervals are better suited for active markets like Ag and Sa but may result in higher drawdowns.</a:t>
            </a:r>
          </a:p>
        </p:txBody>
      </p:sp>
    </p:spTree>
    <p:extLst>
      <p:ext uri="{BB962C8B-B14F-4D97-AF65-F5344CB8AC3E}">
        <p14:creationId xmlns:p14="http://schemas.microsoft.com/office/powerpoint/2010/main" val="25904778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0584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Long Term Holding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7372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016837"/>
          </a:xfrm>
        </p:spPr>
        <p:txBody>
          <a:bodyPr/>
          <a:lstStyle/>
          <a:p>
            <a:pPr algn="ctr"/>
            <a:r>
              <a:rPr lang="en-US" altLang="zh-CN" dirty="0" err="1">
                <a:solidFill>
                  <a:srgbClr val="0033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</a:t>
            </a:r>
            <a:endParaRPr lang="zh-CN" altLang="en-US" dirty="0">
              <a:solidFill>
                <a:srgbClr val="0033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0110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-1"/>
            <a:ext cx="10058400" cy="68580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-0.4398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5518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HV5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-0.7908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397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HV20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0.015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-0.1638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914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757" y="1005840"/>
            <a:ext cx="1928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HV10 – HV30</a:t>
            </a:r>
          </a:p>
          <a:p>
            <a:endParaRPr lang="en-US" altLang="zh-CN" sz="16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alpha = 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step = 0.02</a:t>
            </a:r>
          </a:p>
          <a:p>
            <a:r>
              <a:rPr lang="en-US" altLang="zh-CN" sz="1400" dirty="0">
                <a:solidFill>
                  <a:srgbClr val="0033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max drawdown =    -0.2109</a:t>
            </a:r>
          </a:p>
          <a:p>
            <a:endParaRPr lang="zh-CN" altLang="en-US" sz="1400" dirty="0">
              <a:solidFill>
                <a:srgbClr val="00339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83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20" y="2547787"/>
            <a:ext cx="8306959" cy="914528"/>
          </a:xfrm>
          <a:prstGeom prst="rect">
            <a:avLst/>
          </a:prstGeom>
        </p:spPr>
      </p:pic>
      <p:sp>
        <p:nvSpPr>
          <p:cNvPr id="5" name="标题 4"/>
          <p:cNvSpPr txBox="1">
            <a:spLocks noGrp="1"/>
          </p:cNvSpPr>
          <p:nvPr>
            <p:ph type="title"/>
          </p:nvPr>
        </p:nvSpPr>
        <p:spPr>
          <a:xfrm>
            <a:off x="609600" y="597786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Analysis– </a:t>
            </a:r>
            <a:r>
              <a:rPr lang="en-US" altLang="zh-CN" sz="4000" dirty="0" err="1">
                <a:solidFill>
                  <a:srgbClr val="194699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</a:t>
            </a:r>
            <a:endParaRPr lang="zh-CN" altLang="en-US" sz="4000" dirty="0">
              <a:solidFill>
                <a:srgbClr val="194699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768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8145</TotalTime>
  <Words>2968</Words>
  <Application>Microsoft Macintosh PowerPoint</Application>
  <PresentationFormat>Widescreen</PresentationFormat>
  <Paragraphs>729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8" baseType="lpstr">
      <vt:lpstr>等线</vt:lpstr>
      <vt:lpstr>等线 Light</vt:lpstr>
      <vt:lpstr>华文中宋</vt:lpstr>
      <vt:lpstr>Arial</vt:lpstr>
      <vt:lpstr>Times New Roman</vt:lpstr>
      <vt:lpstr>Office 主题​​</vt:lpstr>
      <vt:lpstr>Research Progress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 Term Holding</vt:lpstr>
      <vt:lpstr>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Analysis– Ag</vt:lpstr>
      <vt:lpstr>Cu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Analysis– Cu</vt:lpstr>
      <vt:lpstr>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Analysis– I</vt:lpstr>
      <vt:lpstr>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– M</vt:lpstr>
      <vt:lpstr>Sc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Analysis– Sc</vt:lpstr>
      <vt:lpstr>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Analysis– Sa</vt:lpstr>
      <vt:lpstr>Overview</vt:lpstr>
      <vt:lpstr>Long Term Holding</vt:lpstr>
      <vt:lpstr>Sc</vt:lpstr>
      <vt:lpstr>PowerPoint Presentation</vt:lpstr>
      <vt:lpstr>PowerPoint Presentation</vt:lpstr>
      <vt:lpstr>PowerPoint Presentation</vt:lpstr>
      <vt:lpstr>PowerPoint Presentation</vt:lpstr>
      <vt:lpstr>Analysis– Sc</vt:lpstr>
      <vt:lpstr>Sa</vt:lpstr>
      <vt:lpstr>PowerPoint Presentation</vt:lpstr>
      <vt:lpstr>PowerPoint Presentation</vt:lpstr>
      <vt:lpstr>PowerPoint Presentation</vt:lpstr>
      <vt:lpstr>PowerPoint Presentation</vt:lpstr>
      <vt:lpstr>Analysis– Sa</vt:lpstr>
      <vt:lpstr>M</vt:lpstr>
      <vt:lpstr>PowerPoint Presentation</vt:lpstr>
      <vt:lpstr>PowerPoint Presentation</vt:lpstr>
      <vt:lpstr>PowerPoint Presentation</vt:lpstr>
      <vt:lpstr>PowerPoint Presentation</vt:lpstr>
      <vt:lpstr>Analysis– M</vt:lpstr>
      <vt:lpstr>I</vt:lpstr>
      <vt:lpstr>PowerPoint Presentation</vt:lpstr>
      <vt:lpstr>PowerPoint Presentation</vt:lpstr>
      <vt:lpstr>PowerPoint Presentation</vt:lpstr>
      <vt:lpstr>PowerPoint Presentation</vt:lpstr>
      <vt:lpstr>Analysis– I</vt:lpstr>
      <vt:lpstr>Cu</vt:lpstr>
      <vt:lpstr>PowerPoint Presentation</vt:lpstr>
      <vt:lpstr>PowerPoint Presentation</vt:lpstr>
      <vt:lpstr>PowerPoint Presentation</vt:lpstr>
      <vt:lpstr>PowerPoint Presentation</vt:lpstr>
      <vt:lpstr>Analysis – Cu</vt:lpstr>
      <vt:lpstr>Ag</vt:lpstr>
      <vt:lpstr>PowerPoint Presentation</vt:lpstr>
      <vt:lpstr>PowerPoint Presentation</vt:lpstr>
      <vt:lpstr>PowerPoint Presentation</vt:lpstr>
      <vt:lpstr>PowerPoint Presentation</vt:lpstr>
      <vt:lpstr>Analysis– Ag</vt:lpstr>
      <vt:lpstr>Overview</vt:lpstr>
      <vt:lpstr>PowerPoint Presentation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进度汇报</dc:title>
  <dc:creator>于婧</dc:creator>
  <cp:lastModifiedBy>Jing Yu</cp:lastModifiedBy>
  <cp:revision>143</cp:revision>
  <dcterms:created xsi:type="dcterms:W3CDTF">2025-02-10T09:36:38Z</dcterms:created>
  <dcterms:modified xsi:type="dcterms:W3CDTF">2025-03-03T07:07:37Z</dcterms:modified>
</cp:coreProperties>
</file>